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6" r:id="rId2"/>
    <p:sldId id="318" r:id="rId3"/>
    <p:sldId id="339" r:id="rId4"/>
    <p:sldId id="340" r:id="rId5"/>
    <p:sldId id="341" r:id="rId6"/>
    <p:sldId id="344" r:id="rId7"/>
    <p:sldId id="342" r:id="rId8"/>
    <p:sldId id="343" r:id="rId9"/>
    <p:sldId id="331" r:id="rId10"/>
    <p:sldId id="324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7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209C4F7-8A66-49A5-87C8-489294B10F1D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B0DBC7D-914A-4D5E-8AB4-84B47651D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03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DFD6-16D0-44B1-B9C8-1624CE94EB5C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4230-CB3B-4D57-978F-715078017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0863-83BB-4D04-8955-3F3F83D62377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1F3EB-A43F-4284-B91A-B6B1AF2F8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12A2-89A5-4B14-9A58-3B2D8C5CE105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13643-4FAD-4223-9408-CEBB652AF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A439C-99F5-4CAF-AA34-ABA5412264DA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FE490-EA7B-4179-9B66-9E4FA3A56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1FCE5-C29F-4CC9-88D0-F1A02E37A319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24519-DE4A-4657-A28B-A57C2EAA4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4E62D-E12B-4A5F-8D28-8B7A1DA631A1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0C95E-5C38-499A-877D-1D79ECA16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71FB5-7F20-486E-BD2F-E2DBAF9E3099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B4BE6-26B1-4F05-A343-DA93CCD21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AF81-82C5-4CF1-BE93-2C3B70F65DCD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6575E-0F45-4433-8359-EAD161FF9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4076-4CE3-42A8-A1B3-713385853AE1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8D23C-562A-47DF-973F-AAD46670E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0AA3A-DCE3-4301-AC79-C656605FD1A2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4A0BE-E92A-4FAD-9A70-8B0C22567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376AB-DF0D-4202-827B-2728E938F136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CD7A5-1F0F-427E-AA0E-0E9F395AF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65D395-AD5E-450D-A269-6F0A3A9B0FF5}" type="datetimeFigureOut">
              <a:rPr lang="en-US"/>
              <a:pPr>
                <a:defRPr/>
              </a:pPr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2B5189-2C69-4A5B-B87A-8D635907F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6" descr="GREEN_LEFT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glo@mst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grad.mst.edu/upcomingeven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3338"/>
            <a:ext cx="8229600" cy="1439862"/>
          </a:xfrm>
        </p:spPr>
        <p:txBody>
          <a:bodyPr/>
          <a:lstStyle/>
          <a:p>
            <a:r>
              <a:rPr lang="en-US" b="1" dirty="0" smtClean="0"/>
              <a:t>Council of Graduate Coordinators and Staff (CGCS) Meeting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1"/>
            <a:ext cx="8229600" cy="1447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February 22, 2013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/>
              <a:t>Announcements/Reminders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211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Motion: “Graduate Council asks that the Graduate Office encourage Departments to adopt graduate rubrics which are filled out by the committee rather than individually by committee members” </a:t>
            </a:r>
            <a:r>
              <a:rPr lang="en-US" sz="2000" dirty="0"/>
              <a:t>made by Worsey, second Montgomery. Approved unanimously.</a:t>
            </a:r>
          </a:p>
          <a:p>
            <a:pPr lvl="1">
              <a:buFont typeface="Arial" pitchFamily="34" charset="0"/>
              <a:buChar char="•"/>
            </a:pP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Please continue to submit your GLO rubrics to either 118 Fulton Hall or </a:t>
            </a:r>
            <a:r>
              <a:rPr lang="en-US" sz="2000" dirty="0" smtClean="0">
                <a:hlinkClick r:id="rId2"/>
              </a:rPr>
              <a:t>glo@mst.edu</a:t>
            </a:r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 dirty="0" smtClean="0"/>
              <a:t>Open Items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14" y="1143000"/>
            <a:ext cx="8229600" cy="4800600"/>
          </a:xfrm>
        </p:spPr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		</a:t>
            </a:r>
            <a:r>
              <a:rPr lang="en-US" b="1" dirty="0" smtClean="0"/>
              <a:t>Thanks for attending.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Next Meeting:</a:t>
            </a:r>
          </a:p>
          <a:p>
            <a:pPr algn="ctr">
              <a:buNone/>
            </a:pPr>
            <a:r>
              <a:rPr lang="en-US" b="1" dirty="0" smtClean="0"/>
              <a:t>At 12pm</a:t>
            </a:r>
          </a:p>
          <a:p>
            <a:pPr algn="ctr">
              <a:buNone/>
            </a:pPr>
            <a:r>
              <a:rPr lang="en-US" b="1" dirty="0" smtClean="0"/>
              <a:t>March 8, 140 Toomey Hall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452120" y="751840"/>
            <a:ext cx="82296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Agenda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Autofit/>
          </a:bodyPr>
          <a:lstStyle/>
          <a:p>
            <a:r>
              <a:rPr lang="en-US" sz="1800" dirty="0"/>
              <a:t>SED Survey Doctoral profile</a:t>
            </a:r>
          </a:p>
          <a:p>
            <a:r>
              <a:rPr lang="en-US" sz="1800" dirty="0" smtClean="0"/>
              <a:t>Grad Application Files: Image Now </a:t>
            </a:r>
            <a:r>
              <a:rPr lang="en-US" sz="1800" dirty="0" err="1" smtClean="0"/>
              <a:t>vs</a:t>
            </a:r>
            <a:r>
              <a:rPr lang="en-US" sz="1800" dirty="0" smtClean="0"/>
              <a:t> Paper system</a:t>
            </a:r>
            <a:endParaRPr lang="en-US" sz="1800" dirty="0"/>
          </a:p>
          <a:p>
            <a:r>
              <a:rPr lang="en-US" sz="1800" dirty="0" smtClean="0"/>
              <a:t>Grad Applications Processing Center</a:t>
            </a:r>
            <a:endParaRPr lang="en-US" sz="1800" dirty="0"/>
          </a:p>
          <a:p>
            <a:r>
              <a:rPr lang="en-US" sz="1800" dirty="0"/>
              <a:t>Ethics </a:t>
            </a:r>
            <a:r>
              <a:rPr lang="en-US" sz="1800" dirty="0" smtClean="0"/>
              <a:t>Education for </a:t>
            </a:r>
            <a:r>
              <a:rPr lang="en-US" sz="1800" dirty="0"/>
              <a:t>Graduate Students</a:t>
            </a:r>
          </a:p>
          <a:p>
            <a:r>
              <a:rPr lang="en-US" sz="1800" dirty="0" smtClean="0"/>
              <a:t>Proposed Grad Cert Plan of Study</a:t>
            </a:r>
          </a:p>
          <a:p>
            <a:r>
              <a:rPr lang="en-US" sz="1800" dirty="0" smtClean="0"/>
              <a:t>Upcoming Events</a:t>
            </a:r>
          </a:p>
          <a:p>
            <a:r>
              <a:rPr lang="en-US" sz="1800" dirty="0" smtClean="0"/>
              <a:t>Announcements/Reminders</a:t>
            </a: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3570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46138"/>
            <a:ext cx="8534400" cy="830262"/>
          </a:xfrm>
        </p:spPr>
        <p:txBody>
          <a:bodyPr/>
          <a:lstStyle/>
          <a:p>
            <a:r>
              <a:rPr lang="en-US" sz="4000" b="1" dirty="0" smtClean="0"/>
              <a:t>SED Survey: 2011 S&amp;T Doctoral Profile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endParaRPr lang="en-US" sz="2600" dirty="0" smtClean="0"/>
          </a:p>
          <a:p>
            <a:r>
              <a:rPr lang="en-US" sz="2600" dirty="0" smtClean="0"/>
              <a:t>PhD degrees awarded: 65</a:t>
            </a:r>
          </a:p>
          <a:p>
            <a:pPr lvl="1"/>
            <a:r>
              <a:rPr lang="en-US" sz="2200" dirty="0" smtClean="0"/>
              <a:t>Male: 52</a:t>
            </a:r>
          </a:p>
          <a:p>
            <a:pPr lvl="1"/>
            <a:r>
              <a:rPr lang="en-US" sz="2200" dirty="0" smtClean="0"/>
              <a:t>Female: 13</a:t>
            </a:r>
          </a:p>
          <a:p>
            <a:pPr lvl="1"/>
            <a:r>
              <a:rPr lang="en-US" sz="2200" dirty="0" smtClean="0"/>
              <a:t>Physical Sciences: 26</a:t>
            </a:r>
          </a:p>
          <a:p>
            <a:pPr lvl="1"/>
            <a:r>
              <a:rPr lang="en-US" sz="2200" dirty="0" smtClean="0"/>
              <a:t>Engineering: 39</a:t>
            </a:r>
          </a:p>
          <a:p>
            <a:r>
              <a:rPr lang="en-US" sz="2600" dirty="0" smtClean="0"/>
              <a:t>Graduate and UG total debt level:</a:t>
            </a:r>
          </a:p>
          <a:p>
            <a:pPr lvl="1"/>
            <a:r>
              <a:rPr lang="en-US" sz="2200" dirty="0" smtClean="0"/>
              <a:t>None: 40</a:t>
            </a:r>
          </a:p>
          <a:p>
            <a:pPr lvl="1"/>
            <a:r>
              <a:rPr lang="en-US" sz="2200" dirty="0" smtClean="0"/>
              <a:t>$30K or less: 15</a:t>
            </a:r>
          </a:p>
          <a:p>
            <a:pPr lvl="1"/>
            <a:r>
              <a:rPr lang="en-US" sz="2200" dirty="0" smtClean="0"/>
              <a:t>&gt;30K: 6</a:t>
            </a:r>
          </a:p>
          <a:p>
            <a:pPr lvl="1"/>
            <a:endParaRPr lang="en-US" sz="2200" dirty="0" smtClean="0"/>
          </a:p>
          <a:p>
            <a:pPr marL="0" indent="0">
              <a:buNone/>
            </a:pPr>
            <a:r>
              <a:rPr lang="en-US" sz="26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2110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46138"/>
            <a:ext cx="8534400" cy="830262"/>
          </a:xfrm>
        </p:spPr>
        <p:txBody>
          <a:bodyPr/>
          <a:lstStyle/>
          <a:p>
            <a:r>
              <a:rPr lang="en-US" sz="4000" b="1" dirty="0" smtClean="0"/>
              <a:t>SED Survey: 2011 S&amp;T Doctoral Profile (</a:t>
            </a:r>
            <a:r>
              <a:rPr lang="en-US" sz="4000" b="1" dirty="0" err="1" smtClean="0"/>
              <a:t>contd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endParaRPr lang="en-US" sz="2600" dirty="0" smtClean="0"/>
          </a:p>
          <a:p>
            <a:r>
              <a:rPr lang="en-US" sz="2600" dirty="0" smtClean="0"/>
              <a:t>Median time to degree</a:t>
            </a:r>
          </a:p>
          <a:p>
            <a:pPr lvl="1"/>
            <a:r>
              <a:rPr lang="en-US" sz="2200" dirty="0" smtClean="0"/>
              <a:t>Since baccalaureate: 8.4 years</a:t>
            </a:r>
          </a:p>
          <a:p>
            <a:pPr lvl="1"/>
            <a:r>
              <a:rPr lang="en-US" sz="2200" dirty="0" smtClean="0"/>
              <a:t>Since starting graduate school: 7.9 years</a:t>
            </a:r>
          </a:p>
          <a:p>
            <a:r>
              <a:rPr lang="en-US" sz="2600" dirty="0" err="1" smtClean="0"/>
              <a:t>Postgraduation</a:t>
            </a:r>
            <a:r>
              <a:rPr lang="en-US" sz="2600" dirty="0" smtClean="0"/>
              <a:t> Plans:</a:t>
            </a:r>
          </a:p>
          <a:p>
            <a:pPr lvl="1"/>
            <a:r>
              <a:rPr lang="en-US" sz="2200" dirty="0" smtClean="0"/>
              <a:t>Postdoc fellowship, etc.: 16</a:t>
            </a:r>
          </a:p>
          <a:p>
            <a:pPr lvl="1"/>
            <a:r>
              <a:rPr lang="en-US" sz="2200" dirty="0" smtClean="0"/>
              <a:t>Academe (other than postdoc): 5</a:t>
            </a:r>
          </a:p>
          <a:p>
            <a:pPr lvl="1"/>
            <a:r>
              <a:rPr lang="en-US" sz="2200" dirty="0" smtClean="0"/>
              <a:t>Govt.: 3</a:t>
            </a:r>
          </a:p>
          <a:p>
            <a:pPr lvl="1"/>
            <a:r>
              <a:rPr lang="en-US" sz="2200" dirty="0" smtClean="0"/>
              <a:t>Industry: 11</a:t>
            </a:r>
          </a:p>
          <a:p>
            <a:pPr lvl="1"/>
            <a:endParaRPr lang="en-US" sz="2200" dirty="0" smtClean="0"/>
          </a:p>
          <a:p>
            <a:pPr marL="0" indent="0">
              <a:buNone/>
            </a:pPr>
            <a:r>
              <a:rPr lang="en-US" sz="26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8639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46138"/>
            <a:ext cx="8534400" cy="830262"/>
          </a:xfrm>
        </p:spPr>
        <p:txBody>
          <a:bodyPr/>
          <a:lstStyle/>
          <a:p>
            <a:r>
              <a:rPr lang="en-US" sz="4000" b="1" dirty="0" smtClean="0"/>
              <a:t>Graduate Application Files: Image Now vs. Paper-based system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876800"/>
          </a:xfrm>
        </p:spPr>
        <p:txBody>
          <a:bodyPr/>
          <a:lstStyle/>
          <a:p>
            <a:endParaRPr lang="en-US" sz="2600" dirty="0" smtClean="0"/>
          </a:p>
          <a:p>
            <a:pPr lvl="1"/>
            <a:r>
              <a:rPr lang="en-US" sz="2200" dirty="0" smtClean="0"/>
              <a:t>Streamlining ideas/suggestions?</a:t>
            </a:r>
          </a:p>
          <a:p>
            <a:pPr marL="0" indent="0">
              <a:buNone/>
            </a:pPr>
            <a:r>
              <a:rPr lang="en-US" sz="26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8872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46138"/>
            <a:ext cx="8534400" cy="830262"/>
          </a:xfrm>
        </p:spPr>
        <p:txBody>
          <a:bodyPr/>
          <a:lstStyle/>
          <a:p>
            <a:r>
              <a:rPr lang="en-US" sz="4000" b="1" dirty="0" smtClean="0"/>
              <a:t>Graduate Studies Application Processing Center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endParaRPr lang="en-US" sz="2600" dirty="0" smtClean="0"/>
          </a:p>
          <a:p>
            <a:pPr lvl="1"/>
            <a:r>
              <a:rPr lang="en-US" sz="2200" dirty="0" smtClean="0"/>
              <a:t>Inbox/Outbox/Rush files </a:t>
            </a:r>
          </a:p>
          <a:p>
            <a:pPr lvl="1"/>
            <a:r>
              <a:rPr lang="en-US" sz="2200" dirty="0" smtClean="0"/>
              <a:t>11am and 3pm drop to the Admissions Office</a:t>
            </a:r>
          </a:p>
          <a:p>
            <a:pPr lvl="1"/>
            <a:r>
              <a:rPr lang="en-US" sz="2200" dirty="0" smtClean="0"/>
              <a:t>Daily tracking of application files processed</a:t>
            </a:r>
          </a:p>
          <a:p>
            <a:pPr marL="0" indent="0">
              <a:buNone/>
            </a:pPr>
            <a:r>
              <a:rPr lang="en-US" sz="26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8413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46138"/>
            <a:ext cx="8534400" cy="830262"/>
          </a:xfrm>
        </p:spPr>
        <p:txBody>
          <a:bodyPr/>
          <a:lstStyle/>
          <a:p>
            <a:r>
              <a:rPr lang="en-US" sz="4000" b="1" dirty="0" smtClean="0"/>
              <a:t>Ethics Education for Graduate Students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Refer to the handouts.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Implementation ideas/suggestions?	</a:t>
            </a:r>
          </a:p>
        </p:txBody>
      </p:sp>
    </p:spTree>
    <p:extLst>
      <p:ext uri="{BB962C8B-B14F-4D97-AF65-F5344CB8AC3E}">
        <p14:creationId xmlns:p14="http://schemas.microsoft.com/office/powerpoint/2010/main" val="126024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46138"/>
            <a:ext cx="8534400" cy="830262"/>
          </a:xfrm>
        </p:spPr>
        <p:txBody>
          <a:bodyPr/>
          <a:lstStyle/>
          <a:p>
            <a:r>
              <a:rPr lang="en-US" sz="4000" b="1" dirty="0" smtClean="0"/>
              <a:t>Proposed Grad Cert Plan of Study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Refer to the draft handout.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Implementation ideas/suggestions?	</a:t>
            </a:r>
          </a:p>
        </p:txBody>
      </p:sp>
    </p:spTree>
    <p:extLst>
      <p:ext uri="{BB962C8B-B14F-4D97-AF65-F5344CB8AC3E}">
        <p14:creationId xmlns:p14="http://schemas.microsoft.com/office/powerpoint/2010/main" val="226732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en-US" b="1" dirty="0" smtClean="0"/>
              <a:t>Upcoming Events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Grad </a:t>
            </a:r>
            <a:r>
              <a:rPr lang="en-US" sz="1600" dirty="0"/>
              <a:t>Talk </a:t>
            </a:r>
            <a:r>
              <a:rPr lang="en-US" sz="1600" dirty="0" smtClean="0"/>
              <a:t>Sessions </a:t>
            </a:r>
            <a:r>
              <a:rPr lang="en-US" sz="1600" dirty="0"/>
              <a:t>- 12:00 pm – 249, 250, 254 Toomey Hall</a:t>
            </a:r>
            <a:endParaRPr lang="en-US" sz="1600" dirty="0" smtClean="0"/>
          </a:p>
          <a:p>
            <a:r>
              <a:rPr lang="en-US" sz="1600" dirty="0" smtClean="0"/>
              <a:t>Monday, February 25</a:t>
            </a:r>
          </a:p>
          <a:p>
            <a:r>
              <a:rPr lang="en-US" sz="1600" dirty="0" smtClean="0"/>
              <a:t>Wednesday, February 27</a:t>
            </a:r>
          </a:p>
          <a:p>
            <a:r>
              <a:rPr lang="en-US" sz="1600" dirty="0" smtClean="0"/>
              <a:t>Friday, March 1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Etiquette </a:t>
            </a:r>
            <a:r>
              <a:rPr lang="en-US" sz="1600" dirty="0" smtClean="0"/>
              <a:t>dinner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Workshops </a:t>
            </a:r>
            <a:r>
              <a:rPr lang="en-US" sz="1600" dirty="0" smtClean="0"/>
              <a:t>(UMSL, Elizabeth, others)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CF Poster Session</a:t>
            </a:r>
          </a:p>
          <a:p>
            <a:r>
              <a:rPr lang="en-US" sz="1600" dirty="0" smtClean="0"/>
              <a:t>Wednesday, March 13 - 11:00 am – </a:t>
            </a:r>
            <a:r>
              <a:rPr lang="en-US" sz="1600" dirty="0" err="1" smtClean="0"/>
              <a:t>Havener</a:t>
            </a:r>
            <a:r>
              <a:rPr lang="en-US" sz="1600" dirty="0" smtClean="0"/>
              <a:t> Center Upstairs Atrium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CF Awards Banquet</a:t>
            </a:r>
          </a:p>
          <a:p>
            <a:r>
              <a:rPr lang="en-US" sz="1600" dirty="0" smtClean="0"/>
              <a:t>Tuesday, April 2 – 6:00 pm – Location TBD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Etc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For a complete list of events, please visit our website:</a:t>
            </a:r>
          </a:p>
          <a:p>
            <a:pPr marL="0" indent="0">
              <a:buNone/>
            </a:pPr>
            <a:r>
              <a:rPr lang="en-US" sz="1600" b="1" dirty="0"/>
              <a:t>	</a:t>
            </a:r>
            <a:r>
              <a:rPr lang="en-US" sz="1600" dirty="0">
                <a:hlinkClick r:id="rId2"/>
              </a:rPr>
              <a:t>http://grad.mst.edu/upcomingevents</a:t>
            </a:r>
            <a:r>
              <a:rPr lang="en-US" sz="1600" dirty="0" smtClean="0">
                <a:hlinkClick r:id="rId2"/>
              </a:rPr>
              <a:t>/</a:t>
            </a:r>
            <a:endParaRPr lang="en-US" sz="1600" dirty="0" smtClean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015618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2179</TotalTime>
  <Words>335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Council of Graduate Coordinators and Staff (CGCS) Meeting  </vt:lpstr>
      <vt:lpstr>Agenda Items</vt:lpstr>
      <vt:lpstr>SED Survey: 2011 S&amp;T Doctoral Profile</vt:lpstr>
      <vt:lpstr>SED Survey: 2011 S&amp;T Doctoral Profile (contd)</vt:lpstr>
      <vt:lpstr>Graduate Application Files: Image Now vs. Paper-based system</vt:lpstr>
      <vt:lpstr>Graduate Studies Application Processing Center</vt:lpstr>
      <vt:lpstr>Ethics Education for Graduate Students</vt:lpstr>
      <vt:lpstr>Proposed Grad Cert Plan of Study</vt:lpstr>
      <vt:lpstr>Upcoming Events</vt:lpstr>
      <vt:lpstr>Announcements/Reminders</vt:lpstr>
      <vt:lpstr>Open Items</vt:lpstr>
      <vt:lpstr>PowerPoint Presentation</vt:lpstr>
    </vt:vector>
  </TitlesOfParts>
  <Company>Missouri S&amp;T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Slide</dc:title>
  <dc:creator>Joe Miner</dc:creator>
  <cp:lastModifiedBy>Sharon Matson</cp:lastModifiedBy>
  <cp:revision>171</cp:revision>
  <dcterms:created xsi:type="dcterms:W3CDTF">2008-08-07T14:21:07Z</dcterms:created>
  <dcterms:modified xsi:type="dcterms:W3CDTF">2013-02-22T17:35:48Z</dcterms:modified>
</cp:coreProperties>
</file>